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9" r:id="rId6"/>
    <p:sldId id="335" r:id="rId7"/>
    <p:sldId id="334" r:id="rId8"/>
    <p:sldId id="347" r:id="rId9"/>
    <p:sldId id="348" r:id="rId10"/>
    <p:sldId id="338" r:id="rId11"/>
    <p:sldId id="339" r:id="rId12"/>
    <p:sldId id="336" r:id="rId13"/>
    <p:sldId id="349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9" autoAdjust="0"/>
    <p:restoredTop sz="95161" autoAdjust="0"/>
  </p:normalViewPr>
  <p:slideViewPr>
    <p:cSldViewPr snapToGrid="0" showGuides="1">
      <p:cViewPr varScale="1">
        <p:scale>
          <a:sx n="144" d="100"/>
          <a:sy n="144" d="100"/>
        </p:scale>
        <p:origin x="960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10/13/21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60FE7C00-AB15-E446-8546-DA06565EE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9E4A2D18-544F-0B4E-989D-ED0AADC25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4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8DFF3F7F-A383-054E-85D3-440D2A9CF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8CC8660F-C310-8D49-9DCE-1CE56C53F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980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F0A3E450-B239-BD4F-90E0-6EA7101DE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B8DE19A5-F171-4B44-B329-3FCA0F5D5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57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B7B49B5E-3B49-D14E-8BFD-E4E7EBFF9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88F870E9-D20A-554E-95CE-A849A41C9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56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2884D0CB-579C-B640-9290-E0D3537A1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F6360431-D4F2-AE4B-8B38-492E31AA1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07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4C1A-C184-DD49-A6D8-B523676F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20121-ADEF-0A47-A07F-B0D47B8BB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9FAF-F3B5-4440-AA77-673394A2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E40F-EB3C-564C-BE8F-CB050B8F22AB}" type="datetime1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763ED-F799-0E4F-A539-589F855A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B356C-060F-0843-9122-ABEABDB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9AEE-A12C-5D4E-AEB2-C5EA9ADD0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9972564" cy="1421928"/>
          </a:xfrm>
        </p:spPr>
        <p:txBody>
          <a:bodyPr/>
          <a:lstStyle/>
          <a:p>
            <a:r>
              <a:rPr lang="en-US" dirty="0"/>
              <a:t>CA/PVA Channel</a:t>
            </a:r>
            <a:br>
              <a:rPr lang="en-US" dirty="0"/>
            </a:br>
            <a:r>
              <a:rPr lang="en-US" dirty="0"/>
              <a:t>  vs. IOC Record</a:t>
            </a:r>
            <a:br>
              <a:rPr lang="en-US" dirty="0"/>
            </a:br>
            <a:r>
              <a:rPr lang="en-US" dirty="0"/>
              <a:t>  vs. Python CAS/PVA server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Kasemir, 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353D-2A53-534B-93E1-F11FEC89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66C53-0384-8441-85D4-6BE712173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950977"/>
            <a:ext cx="11419468" cy="5321808"/>
          </a:xfrm>
        </p:spPr>
        <p:txBody>
          <a:bodyPr/>
          <a:lstStyle/>
          <a:p>
            <a:r>
              <a:rPr lang="en-US" dirty="0"/>
              <a:t>Channel != Record</a:t>
            </a:r>
          </a:p>
          <a:p>
            <a:pPr lvl="1"/>
            <a:r>
              <a:rPr lang="en-US" sz="2000" dirty="0"/>
              <a:t>IOC maps fields of records to properties of channel</a:t>
            </a:r>
          </a:p>
          <a:p>
            <a:pPr lvl="1"/>
            <a:r>
              <a:rPr lang="en-US" sz="2000" dirty="0"/>
              <a:t>This separation allowed development of generic clients (displays, alarm tools, archives) independent from IOCs</a:t>
            </a:r>
            <a:br>
              <a:rPr lang="en-US" sz="2000" dirty="0"/>
            </a:br>
            <a:endParaRPr lang="en-US" sz="2000" dirty="0"/>
          </a:p>
          <a:p>
            <a:r>
              <a:rPr lang="en-US" dirty="0"/>
              <a:t>There is a growing number of non-IOC CA servers</a:t>
            </a:r>
          </a:p>
          <a:p>
            <a:pPr lvl="1"/>
            <a:r>
              <a:rPr lang="en-US" sz="2000" dirty="0" err="1"/>
              <a:t>pcaspy</a:t>
            </a:r>
            <a:r>
              <a:rPr lang="en-US" sz="2000" dirty="0"/>
              <a:t>, …</a:t>
            </a:r>
          </a:p>
          <a:p>
            <a:pPr lvl="1"/>
            <a:r>
              <a:rPr lang="en-US" sz="2000" dirty="0"/>
              <a:t>They provide channels “x” with value, units, precision, alarms, time.. but that doesn’t mean you can read/write “</a:t>
            </a:r>
            <a:r>
              <a:rPr lang="en-US" sz="2000" dirty="0" err="1"/>
              <a:t>x.EGU</a:t>
            </a:r>
            <a:r>
              <a:rPr lang="en-US" sz="2000" dirty="0"/>
              <a:t>”, “</a:t>
            </a:r>
            <a:r>
              <a:rPr lang="en-US" sz="2000" dirty="0" err="1"/>
              <a:t>x.PREC</a:t>
            </a:r>
            <a:r>
              <a:rPr lang="en-US" sz="2000" dirty="0"/>
              <a:t>”, …</a:t>
            </a:r>
            <a:br>
              <a:rPr lang="en-US" sz="2000" dirty="0"/>
            </a:br>
            <a:r>
              <a:rPr lang="en-US" sz="2000" dirty="0"/>
              <a:t>There is no </a:t>
            </a:r>
            <a:r>
              <a:rPr lang="en-US" sz="2000"/>
              <a:t>record!</a:t>
            </a:r>
            <a:br>
              <a:rPr lang="en-US" sz="2000"/>
            </a:br>
            <a:endParaRPr lang="en-US" sz="2000" dirty="0"/>
          </a:p>
          <a:p>
            <a:r>
              <a:rPr lang="en-US" dirty="0" err="1"/>
              <a:t>PVAccess</a:t>
            </a:r>
            <a:r>
              <a:rPr lang="en-US" dirty="0"/>
              <a:t> allows custom data types</a:t>
            </a:r>
          </a:p>
          <a:p>
            <a:pPr lvl="1"/>
            <a:r>
              <a:rPr lang="en-US" sz="2000" dirty="0"/>
              <a:t>But to remain compatible, try to support the Normative Types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2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652C646-864D-3547-A11D-CAADAE971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0762" y="768096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is a Process Variable?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FAA53D8-575C-AC45-BEEA-4F87B31C9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4140" y="2608071"/>
            <a:ext cx="8337550" cy="35480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Good question!</a:t>
            </a:r>
          </a:p>
          <a:p>
            <a:pPr marL="0" indent="0"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"A named piece of data with attributes”</a:t>
            </a:r>
            <a:endParaRPr lang="en-US" altLang="ja-JP" sz="2400" dirty="0">
              <a:ea typeface="ＭＳ Ｐゴシック" panose="020B0600070205080204" pitchFamily="34" charset="-128"/>
            </a:endParaRPr>
          </a:p>
        </p:txBody>
      </p:sp>
      <p:sp>
        <p:nvSpPr>
          <p:cNvPr id="19457" name="Slide Number Placeholder 3">
            <a:extLst>
              <a:ext uri="{FF2B5EF4-FFF2-40B4-BE49-F238E27FC236}">
                <a16:creationId xmlns:a16="http://schemas.microsoft.com/office/drawing/2014/main" id="{89F98AE9-5812-EA47-ACC2-2418682A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5240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ECD9AF4-FD10-7E41-8DB5-2A7619ED43C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25422"/>
      </p:ext>
    </p:extLst>
  </p:cSld>
  <p:clrMapOvr>
    <a:masterClrMapping/>
  </p:clrMapOvr>
  <p:transition spd="slow" advTm="4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FACB867-5DC9-DC48-9CAB-D4B2796F6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Channel Properties (= Data in a Process Variable)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D5F3F91-8665-F745-ABF9-4024DD3FB9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9429" y="1071880"/>
            <a:ext cx="8486775" cy="541837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Each channel comes with properties: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Value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String, double, </a:t>
            </a:r>
            <a:r>
              <a:rPr lang="en-US" altLang="en-US" dirty="0" err="1"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ea typeface="ＭＳ Ｐゴシック" panose="020B0600070205080204" pitchFamily="34" charset="-128"/>
              </a:rPr>
              <a:t> or …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Scalar or array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Time stamp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Up to nanosecond precision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Severity code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OK, MINOR, MAJOR, or INVALID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Status code to qualify the severity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OK,  READ error, WRITE error, at HIGH limit, …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Units, suggested display range, control limits, alarm limits.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CA: Client uses ‘request’ type to select what it needs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PVA: Client gets everything, then changes</a:t>
            </a:r>
          </a:p>
        </p:txBody>
      </p:sp>
      <p:sp>
        <p:nvSpPr>
          <p:cNvPr id="53249" name="Slide Number Placeholder 3">
            <a:extLst>
              <a:ext uri="{FF2B5EF4-FFF2-40B4-BE49-F238E27FC236}">
                <a16:creationId xmlns:a16="http://schemas.microsoft.com/office/drawing/2014/main" id="{D0FE95A0-6F07-DD4D-AE6F-23F6A678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5240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8905B53-F1BD-0C44-BC39-BD5F48291F5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36972"/>
      </p:ext>
    </p:extLst>
  </p:cSld>
  <p:clrMapOvr>
    <a:masterClrMapping/>
  </p:clrMapOvr>
  <p:transition spd="slow" advTm="4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75976C1-4964-7840-A6F4-05A58B1F7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a PV (Channel)?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C448087-3FF7-654F-AC54-A85C21ED39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7989" y="1353311"/>
            <a:ext cx="8624251" cy="491685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Whenever there's a CA/PVA server out there which decides to respond to a search request, that's a PV!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IOC responds to "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record.field</a:t>
            </a:r>
            <a:r>
              <a:rPr lang="en-US" altLang="en-US" sz="2400" dirty="0">
                <a:ea typeface="ＭＳ Ｐゴシック" panose="020B0600070205080204" pitchFamily="34" charset="-128"/>
              </a:rPr>
              <a:t>"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Almost every field of every record is a PV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There’s a mapping from record fields to channel properties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1100" dirty="0">
                <a:ea typeface="ＭＳ Ｐゴシック" panose="020B0600070205080204" pitchFamily="34" charset="-128"/>
              </a:rPr>
              <a:t>(you might need to read the source code of the specific record for full detail)</a:t>
            </a:r>
          </a:p>
          <a:p>
            <a:pPr marL="403225" lvl="1" indent="0">
              <a:lnSpc>
                <a:spcPct val="80000"/>
              </a:lnSpc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Alternatively, your python code creates the PVs and sets the channels’ properties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Nobody will know what you decide to put there</a:t>
            </a:r>
          </a:p>
        </p:txBody>
      </p:sp>
      <p:sp>
        <p:nvSpPr>
          <p:cNvPr id="51201" name="Slide Number Placeholder 3">
            <a:extLst>
              <a:ext uri="{FF2B5EF4-FFF2-40B4-BE49-F238E27FC236}">
                <a16:creationId xmlns:a16="http://schemas.microsoft.com/office/drawing/2014/main" id="{EB657A39-1DFB-934E-9D49-7E6FA1B0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5240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80D02697-2B25-7544-8606-E31A7CE80402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80769"/>
      </p:ext>
    </p:extLst>
  </p:cSld>
  <p:clrMapOvr>
    <a:masterClrMapping/>
  </p:clrMapOvr>
  <p:transition spd="slow" advTm="4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652C646-864D-3547-A11D-CAADAE971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6114" y="0"/>
            <a:ext cx="7257824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is a Process Variable?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42DE-B139-3E4D-86C2-F2549F34B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33" y="740571"/>
            <a:ext cx="4316412" cy="3836193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Analog Record (</a:t>
            </a:r>
            <a:r>
              <a:rPr lang="en-US" sz="2400" b="1" dirty="0" err="1"/>
              <a:t>ai</a:t>
            </a:r>
            <a:r>
              <a:rPr lang="en-US" sz="2400" b="1" dirty="0"/>
              <a:t>, </a:t>
            </a:r>
            <a:r>
              <a:rPr lang="en-US" sz="2400" b="1" dirty="0" err="1"/>
              <a:t>calc</a:t>
            </a:r>
            <a:r>
              <a:rPr lang="en-US" sz="2400" b="1" dirty="0"/>
              <a:t>, …)</a:t>
            </a:r>
          </a:p>
          <a:p>
            <a:pPr marL="0" indent="0">
              <a:buNone/>
            </a:pPr>
            <a:r>
              <a:rPr lang="en-US" sz="2400" i="1" dirty="0"/>
              <a:t>Fields</a:t>
            </a:r>
          </a:p>
          <a:p>
            <a:pPr lvl="1"/>
            <a:r>
              <a:rPr lang="en-US" sz="2000" dirty="0"/>
              <a:t>VAL</a:t>
            </a:r>
          </a:p>
          <a:p>
            <a:pPr lvl="1"/>
            <a:r>
              <a:rPr lang="en-US" sz="2000" dirty="0"/>
              <a:t>DESC</a:t>
            </a:r>
          </a:p>
          <a:p>
            <a:pPr lvl="1"/>
            <a:r>
              <a:rPr lang="en-US" sz="2000" dirty="0"/>
              <a:t>EGU</a:t>
            </a:r>
          </a:p>
          <a:p>
            <a:pPr lvl="1"/>
            <a:r>
              <a:rPr lang="en-US" sz="2000" dirty="0"/>
              <a:t>PREC</a:t>
            </a:r>
          </a:p>
          <a:p>
            <a:pPr lvl="1"/>
            <a:r>
              <a:rPr lang="en-US" sz="2000" dirty="0"/>
              <a:t>LOPR, HOPR</a:t>
            </a:r>
          </a:p>
          <a:p>
            <a:pPr lvl="1"/>
            <a:r>
              <a:rPr lang="en-US" sz="2000" dirty="0"/>
              <a:t>LOLO, LOW, HIGH, HIHI</a:t>
            </a:r>
          </a:p>
          <a:p>
            <a:pPr lvl="1"/>
            <a:r>
              <a:rPr lang="en-US" sz="2000" dirty="0"/>
              <a:t>TIME</a:t>
            </a:r>
          </a:p>
        </p:txBody>
      </p:sp>
      <p:sp>
        <p:nvSpPr>
          <p:cNvPr id="19457" name="Slide Number Placeholder 3">
            <a:extLst>
              <a:ext uri="{FF2B5EF4-FFF2-40B4-BE49-F238E27FC236}">
                <a16:creationId xmlns:a16="http://schemas.microsoft.com/office/drawing/2014/main" id="{89F98AE9-5812-EA47-ACC2-2418682A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5240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ECD9AF4-FD10-7E41-8DB5-2A7619ED43C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7F1EB4-F2E0-DD41-BC71-61F912B0CC8D}"/>
              </a:ext>
            </a:extLst>
          </p:cNvPr>
          <p:cNvSpPr txBox="1">
            <a:spLocks/>
          </p:cNvSpPr>
          <p:nvPr/>
        </p:nvSpPr>
        <p:spPr bwMode="auto">
          <a:xfrm>
            <a:off x="7430407" y="1715065"/>
            <a:ext cx="3660775" cy="48050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Channel</a:t>
            </a:r>
          </a:p>
          <a:p>
            <a:pPr marL="0" indent="0">
              <a:buNone/>
            </a:pPr>
            <a:r>
              <a:rPr lang="en-US" sz="2400" i="1" kern="0" dirty="0"/>
              <a:t>DBR_CTRL_DOUBLE</a:t>
            </a:r>
            <a:br>
              <a:rPr lang="en-US" sz="2400" i="1" kern="0" dirty="0"/>
            </a:br>
            <a:r>
              <a:rPr lang="en-US" sz="2400" i="1" kern="0" dirty="0"/>
              <a:t>or </a:t>
            </a:r>
            <a:r>
              <a:rPr lang="en-US" sz="2400" i="1" kern="0" dirty="0" err="1"/>
              <a:t>NT_Scalar</a:t>
            </a:r>
            <a:endParaRPr lang="en-US" sz="2400" i="1" kern="0" dirty="0"/>
          </a:p>
          <a:p>
            <a:pPr lvl="1"/>
            <a:r>
              <a:rPr lang="en-US" sz="2000" kern="0" dirty="0"/>
              <a:t>value</a:t>
            </a:r>
          </a:p>
          <a:p>
            <a:pPr lvl="1"/>
            <a:r>
              <a:rPr lang="en-US" sz="2000" kern="0" dirty="0"/>
              <a:t>status/severity</a:t>
            </a:r>
          </a:p>
          <a:p>
            <a:pPr lvl="1"/>
            <a:r>
              <a:rPr lang="en-US" sz="2000" kern="0" dirty="0"/>
              <a:t>time stamp</a:t>
            </a:r>
          </a:p>
          <a:p>
            <a:pPr lvl="1"/>
            <a:r>
              <a:rPr lang="en-US" sz="2000" kern="0" dirty="0"/>
              <a:t>units</a:t>
            </a:r>
          </a:p>
          <a:p>
            <a:pPr lvl="1"/>
            <a:r>
              <a:rPr lang="en-US" sz="2000" kern="0" dirty="0"/>
              <a:t>precision</a:t>
            </a:r>
          </a:p>
          <a:p>
            <a:pPr lvl="1"/>
            <a:r>
              <a:rPr lang="en-US" sz="2000" kern="0" dirty="0"/>
              <a:t>display limits</a:t>
            </a:r>
          </a:p>
          <a:p>
            <a:pPr lvl="1"/>
            <a:r>
              <a:rPr lang="en-US" sz="2000" kern="0" dirty="0"/>
              <a:t>warn limits</a:t>
            </a:r>
          </a:p>
          <a:p>
            <a:pPr lvl="1"/>
            <a:r>
              <a:rPr lang="en-US" sz="2000" kern="0" dirty="0"/>
              <a:t>alarm limits</a:t>
            </a:r>
          </a:p>
          <a:p>
            <a:pPr lvl="1"/>
            <a:r>
              <a:rPr lang="en-US" sz="2000" kern="0" dirty="0"/>
              <a:t>ctrl limits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A7B0B5-5163-7643-9765-37237810E51E}"/>
              </a:ext>
            </a:extLst>
          </p:cNvPr>
          <p:cNvSpPr txBox="1">
            <a:spLocks/>
          </p:cNvSpPr>
          <p:nvPr/>
        </p:nvSpPr>
        <p:spPr bwMode="auto">
          <a:xfrm>
            <a:off x="481333" y="5028010"/>
            <a:ext cx="4021093" cy="17260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latin typeface="+mj-lt"/>
              </a:rPr>
              <a:t>My Python Program</a:t>
            </a:r>
          </a:p>
          <a:p>
            <a:pPr marL="0" indent="0">
              <a:buNone/>
            </a:pPr>
            <a:r>
              <a:rPr lang="en-US" sz="2400" b="0" i="1" kern="0" dirty="0">
                <a:latin typeface="+mj-lt"/>
              </a:rPr>
              <a:t>from p4p.server import …</a:t>
            </a:r>
          </a:p>
          <a:p>
            <a:pPr marL="0" indent="0">
              <a:buNone/>
            </a:pPr>
            <a:r>
              <a:rPr lang="en-US" sz="2400" b="0" i="1" kern="0" dirty="0">
                <a:latin typeface="+mj-lt"/>
              </a:rPr>
              <a:t>…</a:t>
            </a:r>
          </a:p>
        </p:txBody>
      </p: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F8493B4B-3520-204B-827C-710815790A97}"/>
              </a:ext>
            </a:extLst>
          </p:cNvPr>
          <p:cNvSpPr/>
          <p:nvPr/>
        </p:nvSpPr>
        <p:spPr>
          <a:xfrm>
            <a:off x="5129348" y="3239589"/>
            <a:ext cx="1889760" cy="792480"/>
          </a:xfrm>
          <a:prstGeom prst="left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3248722"/>
      </p:ext>
    </p:extLst>
  </p:cSld>
  <p:clrMapOvr>
    <a:masterClrMapping/>
  </p:clrMapOvr>
  <p:transition spd="slow" advTm="4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652C646-864D-3547-A11D-CAADAE971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050" y="850131"/>
            <a:ext cx="450615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Consider this Record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FAA53D8-575C-AC45-BEEA-4F87B31C9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50" y="1660930"/>
            <a:ext cx="4696250" cy="2481944"/>
          </a:xfrm>
          <a:solidFill>
            <a:srgbClr val="00B0F0"/>
          </a:solidFill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calc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, "t1:calcExample")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field(DESC, "Sawtooth Ramp")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field(SCAN, "1 second")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field(CALC, "(A&lt;10)?(A+1):0")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field(INPA, "t1:calcExample.VAL")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field(PREC, "2")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field(EGU,  ”steps")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field(LOPR, "0")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field(HOPR, "10")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field(HIGH, "8")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field(HIHI, "9")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 marL="0" indent="0"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19457" name="Slide Number Placeholder 3">
            <a:extLst>
              <a:ext uri="{FF2B5EF4-FFF2-40B4-BE49-F238E27FC236}">
                <a16:creationId xmlns:a16="http://schemas.microsoft.com/office/drawing/2014/main" id="{89F98AE9-5812-EA47-ACC2-2418682A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5240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ECD9AF4-FD10-7E41-8DB5-2A7619ED43C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AFE02B-7965-F844-874E-6BB2F44A5929}"/>
              </a:ext>
            </a:extLst>
          </p:cNvPr>
          <p:cNvSpPr txBox="1">
            <a:spLocks/>
          </p:cNvSpPr>
          <p:nvPr/>
        </p:nvSpPr>
        <p:spPr bwMode="auto">
          <a:xfrm>
            <a:off x="6664053" y="267765"/>
            <a:ext cx="5314587" cy="25302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t1:calcExample as </a:t>
            </a:r>
            <a:r>
              <a:rPr lang="en-US" sz="1400" i="1" kern="0" dirty="0"/>
              <a:t>DBR_CTRL_DOUBLE</a:t>
            </a:r>
          </a:p>
          <a:p>
            <a:pPr lvl="1"/>
            <a:r>
              <a:rPr lang="en-US" sz="1400" kern="0" dirty="0"/>
              <a:t>value = VAL</a:t>
            </a:r>
          </a:p>
          <a:p>
            <a:pPr lvl="1"/>
            <a:r>
              <a:rPr lang="en-US" sz="1400" kern="0" dirty="0"/>
              <a:t>status/severity = STAT/SEVR</a:t>
            </a:r>
          </a:p>
          <a:p>
            <a:pPr lvl="1"/>
            <a:r>
              <a:rPr lang="en-US" sz="1400" kern="0" dirty="0"/>
              <a:t>Units = EGU</a:t>
            </a:r>
          </a:p>
          <a:p>
            <a:pPr lvl="1"/>
            <a:r>
              <a:rPr lang="en-US" sz="1400" kern="0" dirty="0"/>
              <a:t>Precision = PREC</a:t>
            </a:r>
          </a:p>
          <a:p>
            <a:pPr lvl="1"/>
            <a:r>
              <a:rPr lang="en-US" sz="1400" kern="0" dirty="0"/>
              <a:t>display limits = LOPR/HOPR</a:t>
            </a:r>
          </a:p>
          <a:p>
            <a:pPr lvl="1"/>
            <a:r>
              <a:rPr lang="en-US" sz="1400" kern="0" dirty="0"/>
              <a:t>warn limits = LOW/HIGH</a:t>
            </a:r>
          </a:p>
          <a:p>
            <a:pPr lvl="1"/>
            <a:r>
              <a:rPr lang="en-US" sz="1400" kern="0" dirty="0"/>
              <a:t>alarm limits = LOLO/HIHI</a:t>
            </a:r>
          </a:p>
          <a:p>
            <a:pPr lvl="1"/>
            <a:r>
              <a:rPr lang="en-US" sz="1400" kern="0" dirty="0"/>
              <a:t>ctrl limits = LOPR/HOPR</a:t>
            </a:r>
            <a:endParaRPr lang="en-US" sz="2000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FC1F92-AC78-DE48-9362-B0213364A63F}"/>
              </a:ext>
            </a:extLst>
          </p:cNvPr>
          <p:cNvSpPr txBox="1">
            <a:spLocks/>
          </p:cNvSpPr>
          <p:nvPr/>
        </p:nvSpPr>
        <p:spPr bwMode="auto">
          <a:xfrm>
            <a:off x="6664053" y="4244107"/>
            <a:ext cx="5314587" cy="11586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t1:calcExample.DESC or CALC as </a:t>
            </a:r>
            <a:r>
              <a:rPr lang="en-US" sz="1400" i="1" kern="0" dirty="0"/>
              <a:t>DBR_TIME_STRING</a:t>
            </a:r>
          </a:p>
          <a:p>
            <a:pPr lvl="1"/>
            <a:r>
              <a:rPr lang="en-US" sz="1400" kern="0" dirty="0"/>
              <a:t>value = DESC</a:t>
            </a:r>
          </a:p>
          <a:p>
            <a:pPr lvl="1"/>
            <a:r>
              <a:rPr lang="en-US" sz="1400" kern="0" dirty="0"/>
              <a:t>status/severity = STAT/SEVR</a:t>
            </a:r>
          </a:p>
          <a:p>
            <a:pPr lvl="1"/>
            <a:r>
              <a:rPr lang="en-US" sz="1400" kern="0" dirty="0"/>
              <a:t>time stamp = TIME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524CDA7E-F1BD-0841-8BF7-574B83377DD2}"/>
              </a:ext>
            </a:extLst>
          </p:cNvPr>
          <p:cNvSpPr/>
          <p:nvPr/>
        </p:nvSpPr>
        <p:spPr>
          <a:xfrm>
            <a:off x="4864608" y="2505662"/>
            <a:ext cx="1706444" cy="792480"/>
          </a:xfrm>
          <a:prstGeom prst="left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8A2C64-14EF-394B-B2A7-803F5997CF9E}"/>
              </a:ext>
            </a:extLst>
          </p:cNvPr>
          <p:cNvSpPr txBox="1">
            <a:spLocks/>
          </p:cNvSpPr>
          <p:nvPr/>
        </p:nvSpPr>
        <p:spPr bwMode="auto">
          <a:xfrm>
            <a:off x="6664053" y="5504039"/>
            <a:ext cx="5314587" cy="11586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t1:calcExample.SCAN as </a:t>
            </a:r>
            <a:r>
              <a:rPr lang="en-US" sz="1400" i="1" kern="0" dirty="0"/>
              <a:t>DBR_CTRL_ENUM</a:t>
            </a:r>
          </a:p>
          <a:p>
            <a:pPr lvl="1"/>
            <a:r>
              <a:rPr lang="en-US" sz="1400" kern="0" dirty="0"/>
              <a:t>value = SCAN</a:t>
            </a:r>
          </a:p>
          <a:p>
            <a:pPr lvl="1"/>
            <a:r>
              <a:rPr lang="en-US" sz="1400" kern="0" dirty="0"/>
              <a:t>status/severity = STAT/SEVR</a:t>
            </a:r>
          </a:p>
          <a:p>
            <a:pPr lvl="1"/>
            <a:r>
              <a:rPr lang="en-US" sz="1400" kern="0" dirty="0"/>
              <a:t>labels = [ “Passive”, .., “10 second”, .., “.1 second”]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A45CA2-9EF7-844E-A39A-D6409D98D071}"/>
              </a:ext>
            </a:extLst>
          </p:cNvPr>
          <p:cNvSpPr txBox="1">
            <a:spLocks/>
          </p:cNvSpPr>
          <p:nvPr/>
        </p:nvSpPr>
        <p:spPr bwMode="auto">
          <a:xfrm>
            <a:off x="6664053" y="2913359"/>
            <a:ext cx="5314587" cy="12295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t1:calcExample as </a:t>
            </a:r>
            <a:r>
              <a:rPr lang="en-US" sz="1400" i="1" kern="0" dirty="0"/>
              <a:t>DBR_TIME_DOUBLE</a:t>
            </a:r>
          </a:p>
          <a:p>
            <a:pPr lvl="1"/>
            <a:r>
              <a:rPr lang="en-US" sz="1400" kern="0" dirty="0"/>
              <a:t>value = VAL</a:t>
            </a:r>
          </a:p>
          <a:p>
            <a:pPr lvl="1"/>
            <a:r>
              <a:rPr lang="en-US" sz="1400" kern="0" dirty="0"/>
              <a:t>status/severity = STAT/SEVR</a:t>
            </a:r>
          </a:p>
          <a:p>
            <a:pPr lvl="1"/>
            <a:r>
              <a:rPr lang="en-US" sz="1400" kern="0" dirty="0"/>
              <a:t>time stamp = TIME</a:t>
            </a:r>
          </a:p>
        </p:txBody>
      </p:sp>
    </p:spTree>
    <p:extLst>
      <p:ext uri="{BB962C8B-B14F-4D97-AF65-F5344CB8AC3E}">
        <p14:creationId xmlns:p14="http://schemas.microsoft.com/office/powerpoint/2010/main" val="4138267912"/>
      </p:ext>
    </p:extLst>
  </p:cSld>
  <p:clrMapOvr>
    <a:masterClrMapping/>
  </p:clrMapOvr>
  <p:transition spd="slow" advTm="4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D9A8477-D161-2445-9327-06EE87A12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AI record "fred"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D2271E1-B49D-434E-A862-38BD3407B0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7989" y="1058864"/>
            <a:ext cx="8605837" cy="52504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PV "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fred</a:t>
            </a:r>
            <a:r>
              <a:rPr lang="en-US" altLang="en-US" sz="2400" dirty="0">
                <a:ea typeface="ＭＳ Ｐゴシック" panose="020B0600070205080204" pitchFamily="34" charset="-128"/>
              </a:rPr>
              <a:t>" or "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fred.VAL</a:t>
            </a:r>
            <a:r>
              <a:rPr lang="en-US" altLang="en-US" sz="2400" dirty="0">
                <a:ea typeface="ＭＳ Ｐゴシック" panose="020B0600070205080204" pitchFamily="34" charset="-128"/>
              </a:rPr>
              <a:t>"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value property of channel = VAL field of record.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Type double, one element (scalar).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time property 		= TIME field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status 			= STAT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Severity		 	= SEVR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units 			= EGU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Precision			= PREC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display limit low, high	= LOPR, HOPR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control limit low, high	= LOPR, HOPR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alarm limits 		= LOLO, LOW, HIGH, HIHI</a:t>
            </a:r>
          </a:p>
          <a:p>
            <a:pPr lvl="1">
              <a:lnSpc>
                <a:spcPct val="8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Makes a lot of sense.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GUI can display the value together with units, formatted according to the precision, as e.g. "12.37 volts”.</a:t>
            </a:r>
          </a:p>
        </p:txBody>
      </p:sp>
      <p:sp>
        <p:nvSpPr>
          <p:cNvPr id="59393" name="Slide Number Placeholder 3">
            <a:extLst>
              <a:ext uri="{FF2B5EF4-FFF2-40B4-BE49-F238E27FC236}">
                <a16:creationId xmlns:a16="http://schemas.microsoft.com/office/drawing/2014/main" id="{D6AA632E-455A-CB41-93F7-62622CA0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5240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D3C68E76-C678-0243-81B8-0E855DF24DCC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51003"/>
      </p:ext>
    </p:extLst>
  </p:cSld>
  <p:clrMapOvr>
    <a:masterClrMapping/>
  </p:clrMapOvr>
  <p:transition spd="slow" advTm="44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312E814-CFA5-AD4D-AF4E-B5F539441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AI record "fred"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77F7E4E-FA8E-2B4D-9542-424A691BDC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1373" y="1017016"/>
            <a:ext cx="10072051" cy="51551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PV "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fred.SCAN</a:t>
            </a:r>
            <a:r>
              <a:rPr lang="en-US" altLang="en-US" sz="2000" dirty="0">
                <a:ea typeface="ＭＳ Ｐゴシック" panose="020B0600070205080204" pitchFamily="34" charset="-128"/>
              </a:rPr>
              <a:t>”, read as a number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value property of channel =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Enum</a:t>
            </a:r>
            <a:r>
              <a:rPr lang="en-US" altLang="en-US" sz="1800" dirty="0">
                <a:ea typeface="ＭＳ Ｐゴシック" panose="020B0600070205080204" pitchFamily="34" charset="-128"/>
              </a:rPr>
              <a:t> index of record’s SCAN value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0 for "Passive", 1 for “Event”, .., 6 for "1 second", ..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time property 		= TIME field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status 			= STAT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Severity		 	= SEVR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units 			= EGU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Precision			= 0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display limit low, high	= 0, ??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control limit low, high	= 0, ??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alarm limits 		= 0, 0, 0, 0</a:t>
            </a:r>
          </a:p>
          <a:p>
            <a:pPr lvl="1">
              <a:lnSpc>
                <a:spcPct val="8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Makes some sense, but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Units don't really apply to the SCAN field.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Its value range is really limited by the available SCAN choices, not 0..??.</a:t>
            </a:r>
          </a:p>
          <a:p>
            <a:pPr lvl="1">
              <a:lnSpc>
                <a:spcPct val="8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1441" name="Slide Number Placeholder 3">
            <a:extLst>
              <a:ext uri="{FF2B5EF4-FFF2-40B4-BE49-F238E27FC236}">
                <a16:creationId xmlns:a16="http://schemas.microsoft.com/office/drawing/2014/main" id="{ACF03C25-3ADB-854B-A1D6-91C8F03C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5240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000D8D2A-FB16-1546-9AF8-E979B7244F30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55968"/>
      </p:ext>
    </p:extLst>
  </p:cSld>
  <p:clrMapOvr>
    <a:masterClrMapping/>
  </p:clrMapOvr>
  <p:transition spd="slow" advTm="4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DB19A85-3D78-2B4A-B9DB-1E232D02F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Channel Access               vs.                    PV Access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28E67A6-E12B-C449-A20A-45849D432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614" y="987552"/>
            <a:ext cx="4888482" cy="5468112"/>
          </a:xfrm>
        </p:spPr>
        <p:txBody>
          <a:bodyPr/>
          <a:lstStyle/>
          <a:p>
            <a:r>
              <a:rPr lang="en-US" altLang="en-US" sz="1800" u="sng" dirty="0">
                <a:ea typeface="ＭＳ Ｐゴシック" panose="020B0600070205080204" pitchFamily="34" charset="-128"/>
              </a:rPr>
              <a:t>Original</a:t>
            </a:r>
            <a:r>
              <a:rPr lang="en-US" altLang="en-US" sz="1800" dirty="0">
                <a:ea typeface="ＭＳ Ｐゴシック" panose="020B0600070205080204" pitchFamily="34" charset="-128"/>
              </a:rPr>
              <a:t> EPICS network protocol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Typically used with IOCs &amp; records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You get what the records provide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The request types are 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fixed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Predefined "DBR_…" types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Just value.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Value with status and severity.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Value with status, severity and time stamp.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"Everything:" value, units, time, status, limits, …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Client always gets the full requested DBR_.. Data</a:t>
            </a:r>
          </a:p>
          <a:p>
            <a:pPr lvl="1"/>
            <a:r>
              <a:rPr lang="en-US" altLang="en-US" sz="1600" u="sng" dirty="0">
                <a:ea typeface="ＭＳ Ｐゴシック" panose="020B0600070205080204" pitchFamily="34" charset="-128"/>
              </a:rPr>
              <a:t>Cannot</a:t>
            </a:r>
            <a:r>
              <a:rPr lang="en-US" altLang="en-US" sz="1600" dirty="0">
                <a:ea typeface="ＭＳ Ｐゴシック" panose="020B0600070205080204" pitchFamily="34" charset="-128"/>
              </a:rPr>
              <a:t> ask for custom combination like value, units, seconds of time stamp.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With your own CA server, you 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cannot</a:t>
            </a:r>
            <a:r>
              <a:rPr lang="en-US" altLang="en-US" sz="1800" dirty="0">
                <a:ea typeface="ＭＳ Ｐゴシック" panose="020B0600070205080204" pitchFamily="34" charset="-128"/>
              </a:rPr>
              <a:t> support new properties like ‘color’.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55297" name="Slide Number Placeholder 3">
            <a:extLst>
              <a:ext uri="{FF2B5EF4-FFF2-40B4-BE49-F238E27FC236}">
                <a16:creationId xmlns:a16="http://schemas.microsoft.com/office/drawing/2014/main" id="{1EC1FA64-F2BB-AB43-933A-ACB509FC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5240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41AEB88A-BF62-A94D-B57F-3B67F2F3CD03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8D11EE-948B-A444-80F1-C4D4D46C9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8" y="987552"/>
            <a:ext cx="5650992" cy="546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u="sng" dirty="0">
                <a:ea typeface="ＭＳ Ｐゴシック" panose="020B0600070205080204" pitchFamily="34" charset="-128"/>
              </a:rPr>
              <a:t>Alternate</a:t>
            </a:r>
            <a:r>
              <a:rPr lang="en-US" altLang="en-US" sz="1800" dirty="0">
                <a:ea typeface="ＭＳ Ｐゴシック" panose="020B0600070205080204" pitchFamily="34" charset="-128"/>
              </a:rPr>
              <a:t> network protocol since ~2015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Can be used with 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same IOCs and records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You get what the records provide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You can request 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anything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Suggested “Normative Types”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Same concept as DBR_.. types </a:t>
            </a:r>
          </a:p>
          <a:p>
            <a:pPr lvl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Optimized: Under the hood, only 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changes</a:t>
            </a:r>
            <a:r>
              <a:rPr lang="en-US" altLang="en-US" sz="1600" dirty="0">
                <a:ea typeface="ＭＳ Ｐゴシック" panose="020B0600070205080204" pitchFamily="34" charset="-128"/>
              </a:rPr>
              <a:t> are sent to client</a:t>
            </a:r>
          </a:p>
          <a:p>
            <a:pPr lvl="1"/>
            <a:r>
              <a:rPr lang="en-US" altLang="en-US" sz="1600" u="sng" dirty="0">
                <a:ea typeface="ＭＳ Ｐゴシック" panose="020B0600070205080204" pitchFamily="34" charset="-128"/>
              </a:rPr>
              <a:t>Can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ask for custom combination like value, unit, seconds of time stamp. 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With your own PVA server, you 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can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support new properties like ‘color’.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2027496"/>
      </p:ext>
    </p:extLst>
  </p:cSld>
  <p:clrMapOvr>
    <a:masterClrMapping/>
  </p:clrMapOvr>
  <p:transition spd="slow" advTm="44000"/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1121</Words>
  <Application>Microsoft Macintosh PowerPoint</Application>
  <PresentationFormat>Widescreen</PresentationFormat>
  <Paragraphs>150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Century Gothic</vt:lpstr>
      <vt:lpstr>Courier</vt:lpstr>
      <vt:lpstr>Symbol</vt:lpstr>
      <vt:lpstr>Times New Roman</vt:lpstr>
      <vt:lpstr>ORNL</vt:lpstr>
      <vt:lpstr>CA/PVA Channel   vs. IOC Record   vs. Python CAS/PVA server</vt:lpstr>
      <vt:lpstr>What is a Process Variable?</vt:lpstr>
      <vt:lpstr>Channel Properties (= Data in a Process Variable)</vt:lpstr>
      <vt:lpstr>What is a PV (Channel)?</vt:lpstr>
      <vt:lpstr>What is a Process Variable?</vt:lpstr>
      <vt:lpstr>Consider this Record</vt:lpstr>
      <vt:lpstr>Example: AI record "fred"</vt:lpstr>
      <vt:lpstr>Example: AI record "fred"</vt:lpstr>
      <vt:lpstr>Channel Access               vs.                    PV Access</vt:lpstr>
      <vt:lpstr>Key Points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2021-10-13T20:22:49Z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